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6" r:id="rId3"/>
    <p:sldId id="264" r:id="rId4"/>
    <p:sldId id="274" r:id="rId5"/>
    <p:sldId id="270" r:id="rId6"/>
    <p:sldId id="271" r:id="rId7"/>
    <p:sldId id="272" r:id="rId8"/>
    <p:sldId id="285" r:id="rId9"/>
    <p:sldId id="291" r:id="rId10"/>
    <p:sldId id="292" r:id="rId11"/>
    <p:sldId id="293" r:id="rId12"/>
    <p:sldId id="287" r:id="rId13"/>
    <p:sldId id="288" r:id="rId14"/>
    <p:sldId id="289" r:id="rId15"/>
    <p:sldId id="290" r:id="rId16"/>
    <p:sldId id="294" r:id="rId17"/>
    <p:sldId id="295" r:id="rId18"/>
    <p:sldId id="296" r:id="rId19"/>
    <p:sldId id="29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4E3E1C-7BD0-4126-9383-7FAC680326F1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35F604-5732-430D-AA99-668F176DFF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Создание молодёжной инициативной группы по противодействию угрозам безопасности России в информационной сфере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Портфолио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7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 статей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История формирования норм об ответственности за компьютерные преступления в России</a:t>
            </a:r>
          </a:p>
          <a:p>
            <a:r>
              <a:rPr lang="ru-RU" dirty="0" smtClean="0"/>
              <a:t>Преступность в сфере высоких технологий: исторический аспект</a:t>
            </a:r>
          </a:p>
          <a:p>
            <a:r>
              <a:rPr lang="ru-RU" dirty="0" smtClean="0"/>
              <a:t>Компьютерные преступления в международном праве и законодательстве стран мира</a:t>
            </a:r>
          </a:p>
          <a:p>
            <a:r>
              <a:rPr lang="ru-RU" dirty="0" smtClean="0"/>
              <a:t>О криминологическом понятии преступности в сфере высоких технологий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4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 статей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новом определении понятия «компьютерная информация» в Уголовном кодексе РФ</a:t>
            </a:r>
          </a:p>
          <a:p>
            <a:r>
              <a:rPr lang="ru-RU" dirty="0" smtClean="0"/>
              <a:t>Общие подходы к определению понятия «компьютерная информация» в уголовно-правовой теории</a:t>
            </a:r>
          </a:p>
          <a:p>
            <a:r>
              <a:rPr lang="ru-RU" dirty="0" smtClean="0"/>
              <a:t>И иные публикации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26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1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Вовлечение молодёжи в процессы научного анализа и противодействия угрозам безопасности, повышение социальной и гражданской ответственности вовлечённых лиц в сфере информационной 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78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Активизация </a:t>
            </a:r>
            <a:r>
              <a:rPr lang="ru-RU" dirty="0"/>
              <a:t>деятельности молодёжи в сфере выявления и противодействия угрозам информационной безопасности</a:t>
            </a:r>
          </a:p>
          <a:p>
            <a:r>
              <a:rPr lang="ru-RU" dirty="0" smtClean="0"/>
              <a:t>Теоретический </a:t>
            </a:r>
            <a:r>
              <a:rPr lang="ru-RU" dirty="0"/>
              <a:t>анализ угроз информационной безопасности и методов противодействия им в рамках деятельности молодёжных научных </a:t>
            </a:r>
            <a:r>
              <a:rPr lang="ru-RU" dirty="0" smtClean="0"/>
              <a:t>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4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Организация и проведение научно-практических конференций и круглых столов, участие в конкурсах научных работ и олимпиадах, затрагивающих вопросы информационной безопасности, с привлечением студентов, аспирантов и молодых учёных </a:t>
            </a:r>
          </a:p>
          <a:p>
            <a:r>
              <a:rPr lang="ru-RU" dirty="0"/>
              <a:t>Организация сотрудничества с государственными органами, осуществляющими деятельность по обеспечению информационной безопасности (правоохранительные органы, </a:t>
            </a:r>
            <a:r>
              <a:rPr lang="ru-RU" dirty="0" err="1"/>
              <a:t>Роскомнадзор</a:t>
            </a:r>
            <a:r>
              <a:rPr lang="ru-RU" dirty="0"/>
              <a:t>, </a:t>
            </a:r>
            <a:r>
              <a:rPr lang="ru-RU" dirty="0" err="1"/>
              <a:t>Роспотребнадзор</a:t>
            </a:r>
            <a:r>
              <a:rPr lang="ru-RU" dirty="0"/>
              <a:t>), направление в указанные органы обращений по факту выявленных участниками группы правонарушений.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07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реализации проекта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8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Решение поставленных задач достигается вовлечением молодёжи в деятельность студенческих научных обществ, проведением научных дискуссий, коллективной подготовкой научных работ, социологических исследований с использованием методов наблюдения и анкетирования, использованием </a:t>
            </a:r>
            <a:r>
              <a:rPr lang="ru-RU" dirty="0" err="1"/>
              <a:t>краудсорсинговых</a:t>
            </a:r>
            <a:r>
              <a:rPr lang="ru-RU" dirty="0"/>
              <a:t> технологий для выявления правонарушений, подготовки и направления в государственные органы обращений по фактам выявленных правонарушений, анализ и обобщение результатов реагирования на такие обращения.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22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Календарный план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9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468711"/>
              </p:ext>
            </p:extLst>
          </p:nvPr>
        </p:nvGraphicFramePr>
        <p:xfrm>
          <a:off x="1259632" y="980727"/>
          <a:ext cx="6768752" cy="500215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526798"/>
                <a:gridCol w="1510984"/>
                <a:gridCol w="1730970"/>
              </a:tblGrid>
              <a:tr h="71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Дополнительный набор членов группы, проведение организационного собрания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28.02.2013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менее 30 участников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</a:tr>
              <a:tr h="119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Проведение круглого стола с представлением докладов по результатам теоретического анализа угроз информационной безопасности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30.04.2013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менее 15 докладов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</a:tr>
              <a:tr h="951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 Проведение конкурса научных работ студентов и молодых учёных по проблематике информационной безопасности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31.05.2013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менее 20 участников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</a:tr>
              <a:tr h="951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 Подготовка и издание сборника научных статей, включающего работы, подготовленные участниками инициативной группы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31.10.2013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менее 15 работ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</a:tr>
              <a:tr h="119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 Проведение круглого стола с подведением итогов работы группы и анализом эффективности работы госорганов по обращениям группы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15.12.2013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15 докладов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9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о руководителе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5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Руководитель:</a:t>
            </a:r>
            <a:br>
              <a:rPr lang="ru-RU" dirty="0" smtClean="0"/>
            </a:br>
            <a:r>
              <a:rPr lang="ru-RU" dirty="0" smtClean="0"/>
              <a:t>Гребеньков </a:t>
            </a:r>
            <a:r>
              <a:rPr lang="ru-RU" dirty="0" smtClean="0"/>
              <a:t>Александр Александрович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smtClean="0"/>
              <a:t>Доцент кафедры </a:t>
            </a:r>
            <a:r>
              <a:rPr lang="ru-RU" b="1" i="1" dirty="0"/>
              <a:t>уголовного права, </a:t>
            </a:r>
            <a:endParaRPr lang="ru-RU" dirty="0"/>
          </a:p>
          <a:p>
            <a:r>
              <a:rPr lang="ru-RU" b="1" i="1" dirty="0" smtClean="0"/>
              <a:t>кандидат </a:t>
            </a:r>
            <a:r>
              <a:rPr lang="ru-RU" b="1" i="1" dirty="0"/>
              <a:t>юридических наук 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-34" r="39967" b="34"/>
          <a:stretch/>
        </p:blipFill>
        <p:spPr/>
      </p:pic>
    </p:spTree>
    <p:extLst>
      <p:ext uri="{BB962C8B-B14F-4D97-AF65-F5344CB8AC3E}">
        <p14:creationId xmlns:p14="http://schemas.microsoft.com/office/powerpoint/2010/main" val="2731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Адрес места работы: 305040</a:t>
            </a:r>
            <a:r>
              <a:rPr lang="ru-RU" dirty="0"/>
              <a:t>, </a:t>
            </a:r>
            <a:r>
              <a:rPr lang="ru-RU" dirty="0" err="1"/>
              <a:t>г.Курск</a:t>
            </a:r>
            <a:r>
              <a:rPr lang="ru-RU" dirty="0"/>
              <a:t>, Ул. 50 лет Октября, 94, ауд. № Г-525 </a:t>
            </a:r>
            <a:endParaRPr lang="ru-RU" dirty="0" smtClean="0"/>
          </a:p>
          <a:p>
            <a:r>
              <a:rPr lang="ru-RU" dirty="0" smtClean="0"/>
              <a:t>Рабочий телефон: (4712) </a:t>
            </a:r>
            <a:r>
              <a:rPr lang="ru-RU" dirty="0"/>
              <a:t>57-81-74,</a:t>
            </a:r>
          </a:p>
          <a:p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/>
              <a:t>: </a:t>
            </a:r>
            <a:r>
              <a:rPr lang="en-US" dirty="0" smtClean="0"/>
              <a:t>grebenkov@gmail.com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2005 году окончил Курский государственный технический университет по специальности «Юриспруденция</a:t>
            </a:r>
            <a:r>
              <a:rPr lang="ru-RU" dirty="0" smtClean="0"/>
              <a:t>».</a:t>
            </a:r>
          </a:p>
          <a:p>
            <a:r>
              <a:rPr lang="ru-RU" dirty="0"/>
              <a:t>В </a:t>
            </a:r>
            <a:r>
              <a:rPr lang="ru-RU" dirty="0" smtClean="0"/>
              <a:t>2006 </a:t>
            </a:r>
            <a:r>
              <a:rPr lang="ru-RU" dirty="0"/>
              <a:t>году окончил Курский государственный технический университет по специальности </a:t>
            </a:r>
            <a:r>
              <a:rPr lang="ru-RU" dirty="0" smtClean="0"/>
              <a:t>«Программное обеспечение вычислительной техники и автоматизированных систем».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базе кафедры уголовного права регулярно проводятся научные мероприятия с привлечением студентов</a:t>
            </a:r>
          </a:p>
          <a:p>
            <a:pPr marL="0" indent="0">
              <a:buNone/>
            </a:pPr>
            <a:r>
              <a:rPr lang="ru-RU" dirty="0" smtClean="0"/>
              <a:t>В 2012 году были проведены</a:t>
            </a:r>
            <a:endParaRPr lang="ru-RU" dirty="0" smtClean="0"/>
          </a:p>
          <a:p>
            <a:pPr lvl="1"/>
            <a:r>
              <a:rPr lang="ru-RU" dirty="0" smtClean="0"/>
              <a:t>Международная научно-практическая </a:t>
            </a:r>
            <a:r>
              <a:rPr lang="ru-RU" dirty="0"/>
              <a:t>конференция «Уголовное право в эволюционирующем обществе</a:t>
            </a:r>
            <a:r>
              <a:rPr lang="ru-RU" dirty="0" smtClean="0"/>
              <a:t>».</a:t>
            </a:r>
          </a:p>
          <a:p>
            <a:pPr lvl="1"/>
            <a:r>
              <a:rPr lang="ru-RU" dirty="0" smtClean="0"/>
              <a:t>Круглый стол </a:t>
            </a:r>
            <a:r>
              <a:rPr lang="ru-RU" dirty="0"/>
              <a:t>«Уголовно-правовая и криминологическая характеристика личности современного преступника</a:t>
            </a:r>
            <a:r>
              <a:rPr lang="ru-RU" dirty="0" smtClean="0"/>
              <a:t>»</a:t>
            </a:r>
          </a:p>
          <a:p>
            <a:pPr lvl="1"/>
            <a:r>
              <a:rPr lang="ru-RU" dirty="0" smtClean="0"/>
              <a:t>Круглый стол </a:t>
            </a:r>
            <a:r>
              <a:rPr lang="ru-RU" dirty="0" smtClean="0"/>
              <a:t>«</a:t>
            </a:r>
            <a:r>
              <a:rPr lang="ru-RU" dirty="0"/>
              <a:t>Современные проблемы теории и практики назначения и исполнения наказаний»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0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Руководство работой студентов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Руководитель проекта А. А. Гребеньков н</a:t>
            </a:r>
            <a:r>
              <a:rPr lang="ru-RU" dirty="0" smtClean="0"/>
              <a:t>а </a:t>
            </a:r>
            <a:r>
              <a:rPr lang="ru-RU" dirty="0"/>
              <a:t>протяжении всего времени работы в вузе готовит студентов к участию в олимпиадах, научно-практических конференциях и конкурсах, в соавторстве и под личным руководством публикует с ними научные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462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Руководство работой студентов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smtClean="0"/>
              <a:t>2011-2012 годах </a:t>
            </a:r>
            <a:r>
              <a:rPr lang="ru-RU" dirty="0"/>
              <a:t>под руководством </a:t>
            </a:r>
            <a:r>
              <a:rPr lang="ru-RU" dirty="0" smtClean="0"/>
              <a:t>А. А. </a:t>
            </a:r>
            <a:r>
              <a:rPr lang="ru-RU" dirty="0" err="1" smtClean="0"/>
              <a:t>Гребенькова</a:t>
            </a:r>
            <a:r>
              <a:rPr lang="ru-RU" dirty="0" smtClean="0"/>
              <a:t> </a:t>
            </a:r>
            <a:r>
              <a:rPr lang="ru-RU" dirty="0"/>
              <a:t>более 20 студентов приняли участие в научных конференциях и </a:t>
            </a:r>
            <a:r>
              <a:rPr lang="ru-RU" dirty="0" smtClean="0"/>
              <a:t>конкурсах, в том числе заняли там призовые места.</a:t>
            </a:r>
          </a:p>
          <a:p>
            <a:r>
              <a:rPr lang="ru-RU" dirty="0" smtClean="0"/>
              <a:t>Под руководством А. А. </a:t>
            </a:r>
            <a:r>
              <a:rPr lang="ru-RU" dirty="0" err="1" smtClean="0"/>
              <a:t>Гребенькова</a:t>
            </a:r>
            <a:r>
              <a:rPr lang="ru-RU" dirty="0" smtClean="0"/>
              <a:t> действует </a:t>
            </a:r>
            <a:r>
              <a:rPr lang="ru-RU" dirty="0"/>
              <a:t>научный кружок по уголовному праву</a:t>
            </a:r>
            <a:r>
              <a:rPr lang="ru-RU" dirty="0" smtClean="0"/>
              <a:t>. Работы участников кружка публикуются в сборниках статей и материалах конференций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0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 статей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А. </a:t>
            </a:r>
            <a:r>
              <a:rPr lang="ru-RU" dirty="0" err="1" smtClean="0"/>
              <a:t>Гребеньковым</a:t>
            </a:r>
            <a:r>
              <a:rPr lang="ru-RU" dirty="0" smtClean="0"/>
              <a:t> в 2012 году подготовлены научные статьи по следующим актуальным вопросам информационной безопасности, принятые для публикации в журнале «Вестник ЮЗГУ» (входит в список ВАК)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132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631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Brush Script MT</vt:lpstr>
      <vt:lpstr>Candara</vt:lpstr>
      <vt:lpstr>Rage Italic</vt:lpstr>
      <vt:lpstr>Times New Roman</vt:lpstr>
      <vt:lpstr>Кнопка</vt:lpstr>
      <vt:lpstr>Создание молодёжной инициативной группы по противодействию угрозам безопасности России в информационной сфере</vt:lpstr>
      <vt:lpstr>Сведения о руководителе проекта</vt:lpstr>
      <vt:lpstr>Руководитель: Гребеньков Александр Александрович</vt:lpstr>
      <vt:lpstr>Контакты</vt:lpstr>
      <vt:lpstr>Образование</vt:lpstr>
      <vt:lpstr>Опыт работы</vt:lpstr>
      <vt:lpstr>Руководство работой студентов</vt:lpstr>
      <vt:lpstr>Руководство работой студентов</vt:lpstr>
      <vt:lpstr>Публикация статей</vt:lpstr>
      <vt:lpstr>Публикация статей</vt:lpstr>
      <vt:lpstr>Публикация статей</vt:lpstr>
      <vt:lpstr>Цели и задачи проекта</vt:lpstr>
      <vt:lpstr>Цель проекта</vt:lpstr>
      <vt:lpstr>Задачи проекта</vt:lpstr>
      <vt:lpstr>Задачи проекта</vt:lpstr>
      <vt:lpstr>Методы реализации проекта</vt:lpstr>
      <vt:lpstr>Методы</vt:lpstr>
      <vt:lpstr>Календарный план</vt:lpstr>
      <vt:lpstr>Презентация PowerPoint</vt:lpstr>
      <vt:lpstr>Спасибо за внимание!</vt:lpstr>
    </vt:vector>
  </TitlesOfParts>
  <Company>SWSU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уголовного права</dc:title>
  <dc:creator>Alexander Grebenkov</dc:creator>
  <cp:lastModifiedBy>Александр Гребеньков</cp:lastModifiedBy>
  <cp:revision>10</cp:revision>
  <dcterms:created xsi:type="dcterms:W3CDTF">2011-04-14T16:15:03Z</dcterms:created>
  <dcterms:modified xsi:type="dcterms:W3CDTF">2012-12-16T18:18:18Z</dcterms:modified>
</cp:coreProperties>
</file>